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5" r:id="rId6"/>
    <p:sldId id="288" r:id="rId7"/>
    <p:sldId id="267" r:id="rId8"/>
    <p:sldId id="268" r:id="rId9"/>
    <p:sldId id="297" r:id="rId10"/>
    <p:sldId id="294" r:id="rId11"/>
    <p:sldId id="289" r:id="rId12"/>
    <p:sldId id="269" r:id="rId13"/>
    <p:sldId id="295" r:id="rId14"/>
    <p:sldId id="298" r:id="rId15"/>
    <p:sldId id="279" r:id="rId16"/>
    <p:sldId id="270" r:id="rId17"/>
    <p:sldId id="290" r:id="rId18"/>
    <p:sldId id="271" r:id="rId19"/>
    <p:sldId id="291" r:id="rId20"/>
    <p:sldId id="285" r:id="rId21"/>
    <p:sldId id="272" r:id="rId22"/>
    <p:sldId id="299" r:id="rId23"/>
    <p:sldId id="281" r:id="rId24"/>
    <p:sldId id="287" r:id="rId25"/>
    <p:sldId id="275" r:id="rId26"/>
    <p:sldId id="273" r:id="rId27"/>
    <p:sldId id="286" r:id="rId28"/>
    <p:sldId id="292" r:id="rId29"/>
    <p:sldId id="296" r:id="rId30"/>
    <p:sldId id="274" r:id="rId31"/>
    <p:sldId id="301" r:id="rId32"/>
    <p:sldId id="293" r:id="rId33"/>
    <p:sldId id="277" r:id="rId34"/>
    <p:sldId id="282" r:id="rId35"/>
    <p:sldId id="300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7E6E6"/>
    <a:srgbClr val="5B9BD5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7A76EE-B556-441D-827D-A52A2F0AB8FA}" type="datetimeFigureOut">
              <a:rPr lang="pt-BR" smtClean="0"/>
              <a:t>01/06/2015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ED13FB-9621-4875-AD5C-F37B8F77CD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69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179511" y="116632"/>
            <a:ext cx="9796695" cy="43204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79511" y="1196752"/>
            <a:ext cx="11902898" cy="540953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dirty="0"/>
          </a:p>
        </p:txBody>
      </p:sp>
      <p:sp>
        <p:nvSpPr>
          <p:cNvPr id="9" name="Espaço Reservado para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7" y="765175"/>
            <a:ext cx="11903022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pt-BR" dirty="0" smtClean="0"/>
              <a:t>Clique para editar um subtítulo</a:t>
            </a:r>
            <a:endParaRPr lang="pt-BR" dirty="0"/>
          </a:p>
        </p:txBody>
      </p:sp>
      <p:sp>
        <p:nvSpPr>
          <p:cNvPr id="10" name="Espaço Reservado para Número de Slide 3"/>
          <p:cNvSpPr txBox="1">
            <a:spLocks/>
          </p:cNvSpPr>
          <p:nvPr userDrawn="1"/>
        </p:nvSpPr>
        <p:spPr>
          <a:xfrm>
            <a:off x="11812586" y="6592267"/>
            <a:ext cx="439814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B0DB26-59BF-4D49-92FF-F759C55AB9F0}" type="slidenum">
              <a:rPr lang="pt-BR" sz="1200" smtClean="0">
                <a:solidFill>
                  <a:srgbClr val="FFC000"/>
                </a:solidFill>
                <a:effectLst/>
              </a:rPr>
              <a:pPr/>
              <a:t>‹#›</a:t>
            </a:fld>
            <a:endParaRPr lang="pt-BR" sz="12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134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179511" y="116632"/>
            <a:ext cx="9796695" cy="43204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083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1"/>
          <p:cNvSpPr/>
          <p:nvPr userDrawn="1"/>
        </p:nvSpPr>
        <p:spPr>
          <a:xfrm>
            <a:off x="0" y="3438"/>
            <a:ext cx="12195430" cy="654632"/>
          </a:xfrm>
          <a:prstGeom prst="rect">
            <a:avLst/>
          </a:prstGeom>
          <a:solidFill>
            <a:srgbClr val="0C3A74"/>
          </a:solidFill>
          <a:ln>
            <a:solidFill>
              <a:srgbClr val="0C3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d:\Users\AA34018\SkyDrive Pro\imagens GY\logo_goodyear_amarelo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0880" y="57931"/>
            <a:ext cx="2160240" cy="47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4625" y="5108150"/>
            <a:ext cx="571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FUNCIONALIDADES</a:t>
            </a:r>
            <a:endParaRPr lang="pt-BR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50" y="973393"/>
            <a:ext cx="4815968" cy="4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GRUPOS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60" y="1435244"/>
            <a:ext cx="5529695" cy="4464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6616" y="3868854"/>
            <a:ext cx="4397070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Cada cliente pode ser associado a um grupo.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Esta associação facilita a busca por estes clientes, utilizando o filtro por grupo (acima)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Solicite a criação de novos grupos ao administrador.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744" y="1435244"/>
            <a:ext cx="5364868" cy="2000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9155" y="3522518"/>
            <a:ext cx="2982190" cy="280555"/>
          </a:xfrm>
          <a:prstGeom prst="rect">
            <a:avLst/>
          </a:prstGeom>
          <a:solidFill>
            <a:srgbClr val="FFCC0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7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6" y="1853487"/>
            <a:ext cx="6040414" cy="4391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594" y="1853487"/>
            <a:ext cx="5935949" cy="439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RESPONSÁVEL / HISTÓRICO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2136746" y="1326531"/>
            <a:ext cx="16623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RESPONSÁVEIS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79493" y="1326531"/>
            <a:ext cx="129790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HISTÓRICO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6345" y="5223882"/>
            <a:ext cx="4625429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Todas as ações concluídas e atividades encerradas aparecem nesta lista;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Altere as datas para buscar um período maior de atividades. </a:t>
            </a:r>
            <a:endParaRPr lang="pt-B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55215" y="5223882"/>
            <a:ext cx="4625429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Nesta tela, o </a:t>
            </a:r>
            <a:r>
              <a:rPr lang="pt-BR" b="1" u="sng" dirty="0" smtClean="0"/>
              <a:t>responsável pela área </a:t>
            </a:r>
            <a:r>
              <a:rPr lang="pt-BR" dirty="0" smtClean="0"/>
              <a:t>pode alterar / incluir / remover responsáveis pelo cliente;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Somente o responsável pelo cliente pode alterar os seus dados.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908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MAPEAMENTO - CLIENTES – FROTAS – DADOS DE COMPRAS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1342033"/>
            <a:ext cx="7462665" cy="5391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53543" y="1981918"/>
            <a:ext cx="2711438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Estas informações serão utilizadas para o sistema sugerir a seleção KEY/TARGET, DIRETA/REVENDA.</a:t>
            </a:r>
            <a:endParaRPr lang="pt-B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053543" y="3696418"/>
            <a:ext cx="271143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Solicite ao suporte caso necessite criar uma nova marca ou modelo.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261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6" y="1171783"/>
            <a:ext cx="11653816" cy="4382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FILTROS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179387" y="3984805"/>
            <a:ext cx="221052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Cada filtro criado fica salvo para ser utilizado posteriormente</a:t>
            </a:r>
            <a:endParaRPr lang="pt-BR" sz="1200" dirty="0" smtClean="0"/>
          </a:p>
        </p:txBody>
      </p:sp>
      <p:sp>
        <p:nvSpPr>
          <p:cNvPr id="3" name="Down Arrow 2"/>
          <p:cNvSpPr/>
          <p:nvPr/>
        </p:nvSpPr>
        <p:spPr>
          <a:xfrm>
            <a:off x="869011" y="3044535"/>
            <a:ext cx="415637" cy="852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341005" y="5808336"/>
            <a:ext cx="306446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dirty="0" smtClean="0"/>
              <a:t>A tela de mapeamento é carregada sempre com o filtro padrão MEUS CLIENTES. 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3745628" y="5978101"/>
            <a:ext cx="5593855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/>
            </a:lvl1pPr>
          </a:lstStyle>
          <a:p>
            <a:r>
              <a:rPr lang="pt-BR" dirty="0" smtClean="0"/>
              <a:t>Insira o número de critérios desejados. Quanto mais critérios, mais reduzida será a lista de clientes. </a:t>
            </a:r>
            <a:endParaRPr lang="pt-BR" dirty="0"/>
          </a:p>
        </p:txBody>
      </p:sp>
      <p:sp>
        <p:nvSpPr>
          <p:cNvPr id="10" name="Rectangle 9"/>
          <p:cNvSpPr/>
          <p:nvPr/>
        </p:nvSpPr>
        <p:spPr>
          <a:xfrm>
            <a:off x="2389910" y="2763981"/>
            <a:ext cx="870089" cy="208137"/>
          </a:xfrm>
          <a:prstGeom prst="rect">
            <a:avLst/>
          </a:prstGeom>
          <a:solidFill>
            <a:srgbClr val="FFCC0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10"/>
          <p:cNvSpPr/>
          <p:nvPr/>
        </p:nvSpPr>
        <p:spPr>
          <a:xfrm>
            <a:off x="3797583" y="3002971"/>
            <a:ext cx="1355719" cy="2594984"/>
          </a:xfrm>
          <a:prstGeom prst="rect">
            <a:avLst/>
          </a:prstGeom>
          <a:solidFill>
            <a:srgbClr val="FFCC0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2042615" y="1756127"/>
            <a:ext cx="171065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/>
            </a:lvl1pPr>
          </a:lstStyle>
          <a:p>
            <a:r>
              <a:rPr lang="pt-BR" sz="1200" dirty="0" smtClean="0"/>
              <a:t>Altere o nome do filtro</a:t>
            </a:r>
            <a:endParaRPr lang="pt-BR" sz="1200" dirty="0"/>
          </a:p>
        </p:txBody>
      </p:sp>
      <p:sp>
        <p:nvSpPr>
          <p:cNvPr id="14" name="Down Arrow 13"/>
          <p:cNvSpPr/>
          <p:nvPr/>
        </p:nvSpPr>
        <p:spPr>
          <a:xfrm>
            <a:off x="4083627" y="5522801"/>
            <a:ext cx="423875" cy="370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Oval 14"/>
          <p:cNvSpPr/>
          <p:nvPr/>
        </p:nvSpPr>
        <p:spPr>
          <a:xfrm>
            <a:off x="3259999" y="2769451"/>
            <a:ext cx="166255" cy="2026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Oval 15"/>
          <p:cNvSpPr/>
          <p:nvPr/>
        </p:nvSpPr>
        <p:spPr>
          <a:xfrm>
            <a:off x="3426254" y="2769429"/>
            <a:ext cx="166255" cy="2026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TextBox 16"/>
          <p:cNvSpPr txBox="1"/>
          <p:nvPr/>
        </p:nvSpPr>
        <p:spPr>
          <a:xfrm>
            <a:off x="3978758" y="1702984"/>
            <a:ext cx="171065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/>
            </a:lvl1pPr>
          </a:lstStyle>
          <a:p>
            <a:r>
              <a:rPr lang="pt-BR" sz="1200" dirty="0" smtClean="0"/>
              <a:t>Insira critérios</a:t>
            </a:r>
            <a:endParaRPr lang="pt-BR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549066" y="2064402"/>
            <a:ext cx="171065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/>
            </a:lvl1pPr>
          </a:lstStyle>
          <a:p>
            <a:r>
              <a:rPr lang="pt-BR" sz="1200" dirty="0" smtClean="0"/>
              <a:t>Remova o filtro atual</a:t>
            </a:r>
            <a:endParaRPr lang="pt-BR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923375" y="2423552"/>
            <a:ext cx="171065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/>
            </a:lvl1pPr>
          </a:lstStyle>
          <a:p>
            <a:r>
              <a:rPr lang="pt-BR" sz="1200" dirty="0" smtClean="0"/>
              <a:t>Feche a aba critérios </a:t>
            </a:r>
            <a:endParaRPr lang="pt-BR" sz="1200" dirty="0"/>
          </a:p>
        </p:txBody>
      </p:sp>
      <p:sp>
        <p:nvSpPr>
          <p:cNvPr id="21" name="Oval 20"/>
          <p:cNvSpPr/>
          <p:nvPr/>
        </p:nvSpPr>
        <p:spPr>
          <a:xfrm>
            <a:off x="4628136" y="2776355"/>
            <a:ext cx="166255" cy="2026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3" name="Straight Arrow Connector 22"/>
          <p:cNvCxnSpPr>
            <a:stCxn id="10" idx="0"/>
          </p:cNvCxnSpPr>
          <p:nvPr/>
        </p:nvCxnSpPr>
        <p:spPr>
          <a:xfrm flipH="1" flipV="1">
            <a:off x="2824954" y="2033126"/>
            <a:ext cx="1" cy="730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1"/>
          </p:cNvCxnSpPr>
          <p:nvPr/>
        </p:nvCxnSpPr>
        <p:spPr>
          <a:xfrm flipV="1">
            <a:off x="3343126" y="1841484"/>
            <a:ext cx="635632" cy="922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7"/>
            <a:endCxn id="18" idx="1"/>
          </p:cNvCxnSpPr>
          <p:nvPr/>
        </p:nvCxnSpPr>
        <p:spPr>
          <a:xfrm flipV="1">
            <a:off x="3568162" y="2202902"/>
            <a:ext cx="980904" cy="596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0"/>
            <a:endCxn id="19" idx="1"/>
          </p:cNvCxnSpPr>
          <p:nvPr/>
        </p:nvCxnSpPr>
        <p:spPr>
          <a:xfrm flipV="1">
            <a:off x="4711264" y="2562052"/>
            <a:ext cx="212111" cy="214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5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SELEÇÃO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8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SELEÇÃO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19" y="1125538"/>
            <a:ext cx="7460022" cy="5450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0313" y="3096490"/>
            <a:ext cx="306446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 sistema sugere uma classificação.</a:t>
            </a:r>
          </a:p>
          <a:p>
            <a:r>
              <a:rPr lang="pt-BR" dirty="0" smtClean="0"/>
              <a:t>Confirme a sugestão selecionando o tipo adequado. </a:t>
            </a:r>
            <a:endParaRPr lang="pt-BR" dirty="0" smtClean="0"/>
          </a:p>
        </p:txBody>
      </p:sp>
      <p:sp>
        <p:nvSpPr>
          <p:cNvPr id="3" name="Right Arrow 2"/>
          <p:cNvSpPr/>
          <p:nvPr/>
        </p:nvSpPr>
        <p:spPr>
          <a:xfrm flipH="1">
            <a:off x="5077858" y="3696655"/>
            <a:ext cx="883228" cy="561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0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PLANEJAMENTO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8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24" y="1771658"/>
            <a:ext cx="1696336" cy="1484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24" y="3902072"/>
            <a:ext cx="3529940" cy="1705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028" y="3890313"/>
            <a:ext cx="3831772" cy="1724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574" y="3909230"/>
            <a:ext cx="3810198" cy="1698344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179387" y="765175"/>
            <a:ext cx="11903022" cy="360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PLANEJAMENTO</a:t>
            </a:r>
            <a:endParaRPr lang="pt-BR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231" y="1446534"/>
            <a:ext cx="5081371" cy="201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PLANEJAMENTO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1342033"/>
            <a:ext cx="11647861" cy="4623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310" y="1342034"/>
            <a:ext cx="1696336" cy="1484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140" y="5829300"/>
            <a:ext cx="406199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 tela de lista de atividades é carregada sempre com o filtro padrão MINHAS AÇÕES PENDENTES. </a:t>
            </a:r>
            <a:endParaRPr lang="pt-B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43459" y="5788907"/>
            <a:ext cx="406199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Utilize esta tela para verificar ações não concluídas ou atrasadas.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920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342033"/>
            <a:ext cx="3467822" cy="3600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PLANEJAMENTO – NOVAS AÇÕES</a:t>
            </a:r>
            <a:endParaRPr lang="pt-BR" dirty="0"/>
          </a:p>
        </p:txBody>
      </p:sp>
      <p:sp>
        <p:nvSpPr>
          <p:cNvPr id="12" name="Rectangle 11"/>
          <p:cNvSpPr/>
          <p:nvPr/>
        </p:nvSpPr>
        <p:spPr>
          <a:xfrm>
            <a:off x="439154" y="3023151"/>
            <a:ext cx="3041800" cy="280555"/>
          </a:xfrm>
          <a:prstGeom prst="rect">
            <a:avLst/>
          </a:prstGeom>
          <a:solidFill>
            <a:srgbClr val="FFCC0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018574" y="3303706"/>
            <a:ext cx="406199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Você pode criar ações recorrentes. Selecione a </a:t>
            </a:r>
            <a:r>
              <a:rPr lang="pt-BR" b="1" dirty="0" smtClean="0"/>
              <a:t>frequência</a:t>
            </a:r>
            <a:r>
              <a:rPr lang="pt-BR" dirty="0" smtClean="0"/>
              <a:t> e o número de </a:t>
            </a:r>
            <a:r>
              <a:rPr lang="pt-BR" b="1" dirty="0" smtClean="0"/>
              <a:t>repetições</a:t>
            </a:r>
            <a:r>
              <a:rPr lang="pt-BR" dirty="0" smtClean="0"/>
              <a:t>.</a:t>
            </a:r>
            <a:endParaRPr lang="pt-BR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018573" y="4402434"/>
            <a:ext cx="406199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Este exemplo irá planejar quatro analises de frota, devendo-se realizar uma a cada semana.</a:t>
            </a:r>
            <a:endParaRPr lang="pt-BR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436" y="1342033"/>
            <a:ext cx="6408973" cy="1324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702" t="26787" r="13837" b="157"/>
          <a:stretch/>
        </p:blipFill>
        <p:spPr>
          <a:xfrm>
            <a:off x="3906976" y="1342033"/>
            <a:ext cx="1580011" cy="433140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037114" y="1632857"/>
            <a:ext cx="1034143" cy="1491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026229" y="2666643"/>
            <a:ext cx="979714" cy="457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37114" y="3124200"/>
            <a:ext cx="968829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37114" y="3124200"/>
            <a:ext cx="968829" cy="1632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83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PILARES ESTRATÉGICOS DA FERRAMENTA</a:t>
            </a:r>
            <a:endParaRPr lang="pt-BR" dirty="0"/>
          </a:p>
        </p:txBody>
      </p:sp>
      <p:sp>
        <p:nvSpPr>
          <p:cNvPr id="9" name="Rectangle 8"/>
          <p:cNvSpPr/>
          <p:nvPr/>
        </p:nvSpPr>
        <p:spPr>
          <a:xfrm>
            <a:off x="3238500" y="1534722"/>
            <a:ext cx="8597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Cadastro de frotas, revendedores e recapadores. Permite </a:t>
            </a:r>
            <a:r>
              <a:rPr lang="pt-BR" sz="1600" dirty="0"/>
              <a:t>conhecer melhor o contexto, a realidade e as particularidades </a:t>
            </a:r>
            <a:r>
              <a:rPr lang="pt-BR" sz="1600" dirty="0" smtClean="0"/>
              <a:t>de cada </a:t>
            </a:r>
            <a:r>
              <a:rPr lang="pt-BR" sz="1600" dirty="0"/>
              <a:t>área de atuação.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8500" y="2698491"/>
            <a:ext cx="797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O </a:t>
            </a:r>
            <a:r>
              <a:rPr lang="pt-BR" sz="1600" dirty="0"/>
              <a:t>sistema </a:t>
            </a:r>
            <a:r>
              <a:rPr lang="pt-BR" sz="1600" dirty="0" smtClean="0"/>
              <a:t>sugere automaticamente </a:t>
            </a:r>
            <a:r>
              <a:rPr lang="pt-BR" sz="1600" dirty="0"/>
              <a:t>uma classificação para cada </a:t>
            </a:r>
            <a:r>
              <a:rPr lang="pt-BR" sz="1600" dirty="0" smtClean="0"/>
              <a:t>frota (KEY/TARGET), </a:t>
            </a:r>
            <a:r>
              <a:rPr lang="pt-BR" sz="1600" dirty="0"/>
              <a:t>a partir de critérios pré-estabelecidos, como informações de compra de pneus, participação da Goodyear e estratégia TMS.</a:t>
            </a:r>
          </a:p>
        </p:txBody>
      </p:sp>
      <p:sp>
        <p:nvSpPr>
          <p:cNvPr id="12" name="CaixaDeTexto 19"/>
          <p:cNvSpPr txBox="1"/>
          <p:nvPr/>
        </p:nvSpPr>
        <p:spPr>
          <a:xfrm>
            <a:off x="1392045" y="1534722"/>
            <a:ext cx="1702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MAPEAMENTO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aixaDeTexto 20"/>
          <p:cNvSpPr txBox="1"/>
          <p:nvPr/>
        </p:nvSpPr>
        <p:spPr>
          <a:xfrm>
            <a:off x="1392045" y="3973692"/>
            <a:ext cx="174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PLANEJAMENTO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aixaDeTexto 21"/>
          <p:cNvSpPr txBox="1"/>
          <p:nvPr/>
        </p:nvSpPr>
        <p:spPr>
          <a:xfrm>
            <a:off x="1392045" y="2704172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SELEÇÃO</a:t>
            </a:r>
            <a:endParaRPr lang="pt-BR" sz="1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CaixaDeTexto 22"/>
          <p:cNvSpPr txBox="1"/>
          <p:nvPr/>
        </p:nvSpPr>
        <p:spPr>
          <a:xfrm>
            <a:off x="1392045" y="5148239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EXECUÇÃO</a:t>
            </a:r>
            <a:endParaRPr lang="pt-BR" sz="1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5" t="20657" r="36338" b="64508"/>
          <a:stretch/>
        </p:blipFill>
        <p:spPr>
          <a:xfrm>
            <a:off x="179387" y="1250858"/>
            <a:ext cx="1171978" cy="1017431"/>
          </a:xfrm>
          <a:prstGeom prst="rect">
            <a:avLst/>
          </a:prstGeom>
        </p:spPr>
      </p:pic>
      <p:pic>
        <p:nvPicPr>
          <p:cNvPr id="17" name="Imagem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5" t="38309" r="36620" b="46292"/>
          <a:stretch/>
        </p:blipFill>
        <p:spPr>
          <a:xfrm>
            <a:off x="333933" y="3627589"/>
            <a:ext cx="991673" cy="1056068"/>
          </a:xfrm>
          <a:prstGeom prst="rect">
            <a:avLst/>
          </a:prstGeom>
        </p:spPr>
      </p:pic>
      <p:pic>
        <p:nvPicPr>
          <p:cNvPr id="18" name="Imagem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6" t="55774" r="34647" b="29390"/>
          <a:stretch/>
        </p:blipFill>
        <p:spPr>
          <a:xfrm>
            <a:off x="333933" y="2425173"/>
            <a:ext cx="1171977" cy="1017432"/>
          </a:xfrm>
          <a:prstGeom prst="rect">
            <a:avLst/>
          </a:prstGeom>
        </p:spPr>
      </p:pic>
      <p:pic>
        <p:nvPicPr>
          <p:cNvPr id="19" name="Imagem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2" t="73802" r="36901" b="12490"/>
          <a:stretch/>
        </p:blipFill>
        <p:spPr>
          <a:xfrm>
            <a:off x="295297" y="4895578"/>
            <a:ext cx="1004552" cy="94015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238500" y="4034746"/>
            <a:ext cx="7887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Planejamento </a:t>
            </a:r>
            <a:r>
              <a:rPr lang="pt-BR" sz="1600" dirty="0"/>
              <a:t>de </a:t>
            </a:r>
            <a:r>
              <a:rPr lang="pt-BR" sz="1600" dirty="0" smtClean="0"/>
              <a:t>atividades </a:t>
            </a:r>
            <a:r>
              <a:rPr lang="pt-BR" sz="1600" dirty="0"/>
              <a:t>junto às frotas, revendedores e </a:t>
            </a:r>
            <a:r>
              <a:rPr lang="pt-BR" sz="1600" dirty="0" smtClean="0"/>
              <a:t>recapadores.</a:t>
            </a:r>
            <a:endParaRPr lang="pt-BR" sz="1600" dirty="0"/>
          </a:p>
        </p:txBody>
      </p:sp>
      <p:sp>
        <p:nvSpPr>
          <p:cNvPr id="23" name="Rectangle 22"/>
          <p:cNvSpPr/>
          <p:nvPr/>
        </p:nvSpPr>
        <p:spPr>
          <a:xfrm>
            <a:off x="3238500" y="5148239"/>
            <a:ext cx="885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Registro de atividades </a:t>
            </a:r>
            <a:r>
              <a:rPr lang="pt-BR" sz="1600" dirty="0"/>
              <a:t>em </a:t>
            </a:r>
            <a:r>
              <a:rPr lang="pt-BR" sz="1600" dirty="0" smtClean="0"/>
              <a:t>campo e emissão de relatórios. </a:t>
            </a:r>
          </a:p>
          <a:p>
            <a:r>
              <a:rPr lang="pt-BR" sz="1600" dirty="0" err="1" smtClean="0"/>
              <a:t>Ex</a:t>
            </a:r>
            <a:r>
              <a:rPr lang="pt-BR" sz="1600" dirty="0" smtClean="0"/>
              <a:t>: BOT</a:t>
            </a:r>
            <a:r>
              <a:rPr lang="pt-BR" sz="1600" dirty="0"/>
              <a:t>, medição de temperatura, carga e pressão, pneus retirados de serviço, instalações e operações, projeção de quilometragem, comparativo de performance e análise de </a:t>
            </a:r>
            <a:r>
              <a:rPr lang="pt-BR" sz="1600" dirty="0" smtClean="0"/>
              <a:t>frota.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391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PLANEJAMENTO – CONCLUIR AÇÃO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99" y="1978355"/>
            <a:ext cx="3121733" cy="4285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055" y="1677456"/>
            <a:ext cx="3304309" cy="49275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79934" y="1910999"/>
            <a:ext cx="308000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Ações que devem ser registradas no sistema (BOT, Sucata, </a:t>
            </a:r>
            <a:r>
              <a:rPr lang="pt-BR" sz="1400" dirty="0" err="1" smtClean="0"/>
              <a:t>etc</a:t>
            </a:r>
            <a:r>
              <a:rPr lang="pt-BR" sz="1400" dirty="0" smtClean="0"/>
              <a:t>) somente podem ser concluídas combinando-as.</a:t>
            </a:r>
            <a:endParaRPr lang="pt-BR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36603" y="1492790"/>
            <a:ext cx="103851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Concluir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6511998" y="1182614"/>
            <a:ext cx="112842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Combinar</a:t>
            </a:r>
            <a:endParaRPr lang="pt-BR" dirty="0"/>
          </a:p>
        </p:txBody>
      </p:sp>
      <p:sp>
        <p:nvSpPr>
          <p:cNvPr id="3" name="Right Arrow 2"/>
          <p:cNvSpPr/>
          <p:nvPr/>
        </p:nvSpPr>
        <p:spPr>
          <a:xfrm flipH="1">
            <a:off x="8572500" y="3949019"/>
            <a:ext cx="463298" cy="384463"/>
          </a:xfrm>
          <a:prstGeom prst="rightArrow">
            <a:avLst>
              <a:gd name="adj1" fmla="val 445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ight Arrow 13"/>
          <p:cNvSpPr/>
          <p:nvPr/>
        </p:nvSpPr>
        <p:spPr>
          <a:xfrm flipH="1">
            <a:off x="8496715" y="4921226"/>
            <a:ext cx="463298" cy="38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extBox 14"/>
          <p:cNvSpPr txBox="1"/>
          <p:nvPr/>
        </p:nvSpPr>
        <p:spPr>
          <a:xfrm>
            <a:off x="9304150" y="3751579"/>
            <a:ext cx="2479141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Procure pela ação executada. Irão aparecer </a:t>
            </a:r>
            <a:r>
              <a:rPr lang="pt-BR" sz="1400" b="1" dirty="0" smtClean="0"/>
              <a:t>somente as ações encerradas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674098" y="3204194"/>
            <a:ext cx="1213589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Indique a data de conclusão, anexe arquivos, comente como transcorreu a atividade.</a:t>
            </a:r>
            <a:endParaRPr lang="pt-BR" sz="1400" dirty="0"/>
          </a:p>
        </p:txBody>
      </p:sp>
      <p:sp>
        <p:nvSpPr>
          <p:cNvPr id="18" name="Right Arrow 17"/>
          <p:cNvSpPr/>
          <p:nvPr/>
        </p:nvSpPr>
        <p:spPr>
          <a:xfrm flipH="1">
            <a:off x="3154551" y="3647682"/>
            <a:ext cx="463298" cy="384463"/>
          </a:xfrm>
          <a:prstGeom prst="rightArrow">
            <a:avLst>
              <a:gd name="adj1" fmla="val 445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TextBox 18"/>
          <p:cNvSpPr txBox="1"/>
          <p:nvPr/>
        </p:nvSpPr>
        <p:spPr>
          <a:xfrm>
            <a:off x="9304150" y="4567025"/>
            <a:ext cx="247914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Você pode incluir mais que uma ação. </a:t>
            </a:r>
            <a:r>
              <a:rPr lang="pt-BR" sz="1400" dirty="0" err="1" smtClean="0"/>
              <a:t>Ex</a:t>
            </a:r>
            <a:r>
              <a:rPr lang="pt-BR" sz="1400" dirty="0" smtClean="0"/>
              <a:t>: associe 5 </a:t>
            </a:r>
            <a:r>
              <a:rPr lang="pt-BR" sz="1400" dirty="0" err="1" smtClean="0"/>
              <a:t>BOTs</a:t>
            </a:r>
            <a:r>
              <a:rPr lang="pt-BR" sz="1400" dirty="0" smtClean="0"/>
              <a:t> realizados a uma atividade planejada.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622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PLANEJAMENTO – CONCLUIR AÇÃO, COMBINANDO-A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54" y="1643744"/>
            <a:ext cx="3453109" cy="4904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097" y="1643744"/>
            <a:ext cx="3197323" cy="490469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942118" y="3385458"/>
            <a:ext cx="538515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urved Right Arrow 8"/>
          <p:cNvSpPr/>
          <p:nvPr/>
        </p:nvSpPr>
        <p:spPr>
          <a:xfrm flipV="1">
            <a:off x="384227" y="3701146"/>
            <a:ext cx="816428" cy="19111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7594" y="1257035"/>
            <a:ext cx="161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Ação Planejada</a:t>
            </a:r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5994476" y="1245284"/>
            <a:ext cx="285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Ação Combinada (concluída)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07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PLANEJAMENTO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23" y="1125538"/>
            <a:ext cx="11344131" cy="5480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1680" y="2115739"/>
            <a:ext cx="2479141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Você pode arrastar as atividades planejadas para </a:t>
            </a:r>
            <a:r>
              <a:rPr lang="pt-BR" sz="1400" dirty="0" err="1" smtClean="0"/>
              <a:t>re-planejá-las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 smtClean="0"/>
              <a:t>Caso a arraste para um dia em que tenha sido executada uma atividade igual para o mesmo cliente, o sistema irá sugerir a combinação automática.</a:t>
            </a:r>
            <a:endParaRPr lang="pt-BR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542" y="4327246"/>
            <a:ext cx="3624447" cy="239808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9622971" y="4049486"/>
            <a:ext cx="353235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3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PLANEJAMENTO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1125538"/>
            <a:ext cx="11635077" cy="52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PLANEJAMENTO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342033"/>
            <a:ext cx="11398077" cy="508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EXECUÇÃO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ATIVIDADES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415" y="1040694"/>
            <a:ext cx="2000250" cy="2390775"/>
          </a:xfrm>
          <a:prstGeom prst="rect">
            <a:avLst/>
          </a:prstGeom>
        </p:spPr>
      </p:pic>
      <p:grpSp>
        <p:nvGrpSpPr>
          <p:cNvPr id="6" name="Grupo 3"/>
          <p:cNvGrpSpPr/>
          <p:nvPr/>
        </p:nvGrpSpPr>
        <p:grpSpPr>
          <a:xfrm>
            <a:off x="8164537" y="2559205"/>
            <a:ext cx="2520280" cy="1431871"/>
            <a:chOff x="4658710" y="953606"/>
            <a:chExt cx="5231863" cy="316325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098" y="1105383"/>
              <a:ext cx="2020608" cy="15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710" y="953606"/>
              <a:ext cx="1971358" cy="245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563" y="2262509"/>
              <a:ext cx="1474232" cy="185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193" y="2004390"/>
              <a:ext cx="1448379" cy="1825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657" y="1288478"/>
              <a:ext cx="1609916" cy="197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upo 9"/>
          <p:cNvGrpSpPr/>
          <p:nvPr/>
        </p:nvGrpSpPr>
        <p:grpSpPr>
          <a:xfrm>
            <a:off x="2907953" y="2919109"/>
            <a:ext cx="1872878" cy="1145921"/>
            <a:chOff x="171764" y="1506939"/>
            <a:chExt cx="2725664" cy="2187701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642" y="2607438"/>
              <a:ext cx="852786" cy="108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864" y="2607438"/>
              <a:ext cx="844525" cy="108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64" y="2607438"/>
              <a:ext cx="844220" cy="108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526" y="1506939"/>
              <a:ext cx="854902" cy="1082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864" y="1523781"/>
              <a:ext cx="842127" cy="106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545413"/>
              <a:ext cx="828724" cy="104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CaixaDeTexto 16"/>
          <p:cNvSpPr txBox="1"/>
          <p:nvPr/>
        </p:nvSpPr>
        <p:spPr>
          <a:xfrm>
            <a:off x="2475905" y="1048213"/>
            <a:ext cx="390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/>
              <a:t>VERIFICAÇÕES PONTUAIS</a:t>
            </a:r>
          </a:p>
        </p:txBody>
      </p:sp>
      <p:sp>
        <p:nvSpPr>
          <p:cNvPr id="20" name="CaixaDeTexto 17"/>
          <p:cNvSpPr txBox="1"/>
          <p:nvPr/>
        </p:nvSpPr>
        <p:spPr>
          <a:xfrm>
            <a:off x="7897868" y="1048213"/>
            <a:ext cx="2155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ANÁLISE DETALHADA</a:t>
            </a:r>
            <a:endParaRPr lang="pt-BR" u="sng" dirty="0"/>
          </a:p>
        </p:txBody>
      </p:sp>
      <p:sp>
        <p:nvSpPr>
          <p:cNvPr id="21" name="CaixaDeTexto 18"/>
          <p:cNvSpPr txBox="1"/>
          <p:nvPr/>
        </p:nvSpPr>
        <p:spPr>
          <a:xfrm>
            <a:off x="2475905" y="4281054"/>
            <a:ext cx="36170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 smtClean="0"/>
              <a:t>Inspeção de Veículo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BOT – Boletim de Orientação Técnica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Verificação de Temperatura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Pesagem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 smtClean="0"/>
              <a:t>Análise de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Projeção de Quilometragem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Comparativo de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 smtClean="0"/>
              <a:t>Pneus Retirados de Serviço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 smtClean="0"/>
              <a:t>Verificação de Instalações e Operações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</p:txBody>
      </p:sp>
      <p:sp>
        <p:nvSpPr>
          <p:cNvPr id="22" name="CaixaDeTexto 19"/>
          <p:cNvSpPr txBox="1"/>
          <p:nvPr/>
        </p:nvSpPr>
        <p:spPr>
          <a:xfrm>
            <a:off x="7484326" y="4281054"/>
            <a:ext cx="327249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Análise de Veículos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Análise de Temperatura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Análise de Carga e pressão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Projeção de Quilometragem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Comparativo de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Análise de Pneus Retirados de Serviço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Análise de Instalações e Operações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u="sng" dirty="0" smtClean="0"/>
              <a:t>Análise de Frota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 smtClean="0"/>
          </a:p>
        </p:txBody>
      </p:sp>
      <p:sp>
        <p:nvSpPr>
          <p:cNvPr id="23" name="Retângulo 20"/>
          <p:cNvSpPr/>
          <p:nvPr/>
        </p:nvSpPr>
        <p:spPr>
          <a:xfrm>
            <a:off x="2475906" y="1541788"/>
            <a:ext cx="29523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Inspeção rápida (</a:t>
            </a:r>
            <a:r>
              <a:rPr lang="pt-BR" sz="1400" dirty="0" err="1" smtClean="0"/>
              <a:t>ex</a:t>
            </a:r>
            <a:r>
              <a:rPr lang="pt-BR" sz="1400" dirty="0" smtClean="0"/>
              <a:t> 1 veículo)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Identificação de problemas pontuais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Elaboração de recomendação pontual</a:t>
            </a:r>
            <a:endParaRPr lang="pt-BR" sz="1400" dirty="0"/>
          </a:p>
        </p:txBody>
      </p:sp>
      <p:sp>
        <p:nvSpPr>
          <p:cNvPr id="24" name="Retângulo 21"/>
          <p:cNvSpPr/>
          <p:nvPr/>
        </p:nvSpPr>
        <p:spPr>
          <a:xfrm>
            <a:off x="7897868" y="1541788"/>
            <a:ext cx="35790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Inspeção de uma amostra significativa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Identificação de problemas sistêmicos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Criação de Plano de Ação geral</a:t>
            </a:r>
            <a:endParaRPr lang="pt-BR" sz="1400" dirty="0"/>
          </a:p>
        </p:txBody>
      </p:sp>
      <p:cxnSp>
        <p:nvCxnSpPr>
          <p:cNvPr id="25" name="Conector de seta reta 23"/>
          <p:cNvCxnSpPr/>
          <p:nvPr/>
        </p:nvCxnSpPr>
        <p:spPr>
          <a:xfrm>
            <a:off x="6148313" y="4641094"/>
            <a:ext cx="1336013" cy="0"/>
          </a:xfrm>
          <a:prstGeom prst="straightConnector1">
            <a:avLst/>
          </a:prstGeom>
          <a:ln w="3175">
            <a:solidFill>
              <a:srgbClr val="4A7EBB">
                <a:alpha val="36863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5435415" y="4857118"/>
            <a:ext cx="2048911" cy="0"/>
          </a:xfrm>
          <a:prstGeom prst="straightConnector1">
            <a:avLst/>
          </a:prstGeom>
          <a:ln w="3175">
            <a:solidFill>
              <a:srgbClr val="4A7EBB">
                <a:alpha val="36863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7"/>
          <p:cNvCxnSpPr/>
          <p:nvPr/>
        </p:nvCxnSpPr>
        <p:spPr>
          <a:xfrm>
            <a:off x="5644257" y="5073142"/>
            <a:ext cx="1840069" cy="0"/>
          </a:xfrm>
          <a:prstGeom prst="straightConnector1">
            <a:avLst/>
          </a:prstGeom>
          <a:ln w="3175">
            <a:solidFill>
              <a:srgbClr val="4A7EBB">
                <a:alpha val="36863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9"/>
          <p:cNvCxnSpPr/>
          <p:nvPr/>
        </p:nvCxnSpPr>
        <p:spPr>
          <a:xfrm>
            <a:off x="4996185" y="5937238"/>
            <a:ext cx="2467153" cy="1"/>
          </a:xfrm>
          <a:prstGeom prst="straightConnector1">
            <a:avLst/>
          </a:prstGeom>
          <a:ln w="3175">
            <a:solidFill>
              <a:srgbClr val="4A7EBB">
                <a:alpha val="36863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31"/>
          <p:cNvCxnSpPr/>
          <p:nvPr/>
        </p:nvCxnSpPr>
        <p:spPr>
          <a:xfrm flipV="1">
            <a:off x="6004297" y="6145712"/>
            <a:ext cx="1459041" cy="7550"/>
          </a:xfrm>
          <a:prstGeom prst="straightConnector1">
            <a:avLst/>
          </a:prstGeom>
          <a:ln w="3175">
            <a:solidFill>
              <a:srgbClr val="4A7EBB">
                <a:alpha val="36863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33"/>
          <p:cNvCxnSpPr/>
          <p:nvPr/>
        </p:nvCxnSpPr>
        <p:spPr>
          <a:xfrm>
            <a:off x="5572249" y="5505190"/>
            <a:ext cx="1872208" cy="0"/>
          </a:xfrm>
          <a:prstGeom prst="straightConnector1">
            <a:avLst/>
          </a:prstGeom>
          <a:ln w="3175">
            <a:solidFill>
              <a:srgbClr val="4A7EBB">
                <a:alpha val="36863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5"/>
          <p:cNvCxnSpPr/>
          <p:nvPr/>
        </p:nvCxnSpPr>
        <p:spPr>
          <a:xfrm>
            <a:off x="5572249" y="5721214"/>
            <a:ext cx="1872208" cy="0"/>
          </a:xfrm>
          <a:prstGeom prst="straightConnector1">
            <a:avLst/>
          </a:prstGeom>
          <a:ln w="3175">
            <a:solidFill>
              <a:srgbClr val="4A7EBB">
                <a:alpha val="36863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o 55"/>
          <p:cNvGrpSpPr/>
          <p:nvPr/>
        </p:nvGrpSpPr>
        <p:grpSpPr>
          <a:xfrm>
            <a:off x="5428234" y="2941534"/>
            <a:ext cx="2376263" cy="403416"/>
            <a:chOff x="3131841" y="2665544"/>
            <a:chExt cx="2376263" cy="403416"/>
          </a:xfrm>
        </p:grpSpPr>
        <p:sp>
          <p:nvSpPr>
            <p:cNvPr id="33" name="Retângulo de cantos arredondados 51"/>
            <p:cNvSpPr/>
            <p:nvPr/>
          </p:nvSpPr>
          <p:spPr>
            <a:xfrm>
              <a:off x="3131841" y="2665544"/>
              <a:ext cx="2160239" cy="40341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Seta para a direita 49"/>
            <p:cNvSpPr/>
            <p:nvPr/>
          </p:nvSpPr>
          <p:spPr>
            <a:xfrm>
              <a:off x="5301787" y="2781509"/>
              <a:ext cx="206317" cy="21544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Grupo 52"/>
          <p:cNvGrpSpPr/>
          <p:nvPr/>
        </p:nvGrpSpPr>
        <p:grpSpPr>
          <a:xfrm>
            <a:off x="5068193" y="1417545"/>
            <a:ext cx="2400347" cy="1364873"/>
            <a:chOff x="2891733" y="1429587"/>
            <a:chExt cx="2400347" cy="1210363"/>
          </a:xfrm>
        </p:grpSpPr>
        <p:sp>
          <p:nvSpPr>
            <p:cNvPr id="36" name="Retângulo de cantos arredondados 48"/>
            <p:cNvSpPr/>
            <p:nvPr/>
          </p:nvSpPr>
          <p:spPr>
            <a:xfrm>
              <a:off x="3131841" y="1429587"/>
              <a:ext cx="2160239" cy="1210363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Seta para a direita 53"/>
            <p:cNvSpPr/>
            <p:nvPr/>
          </p:nvSpPr>
          <p:spPr>
            <a:xfrm flipH="1">
              <a:off x="2891733" y="1954193"/>
              <a:ext cx="216024" cy="215443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0993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0397"/>
          <a:stretch/>
        </p:blipFill>
        <p:spPr>
          <a:xfrm>
            <a:off x="2935981" y="1202254"/>
            <a:ext cx="9055128" cy="4705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28742"/>
          <a:stretch/>
        </p:blipFill>
        <p:spPr>
          <a:xfrm>
            <a:off x="7374004" y="1181799"/>
            <a:ext cx="4708405" cy="1568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EXECUÇÃO - ENCERRAR 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6" y="2123551"/>
            <a:ext cx="2276475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5989" b="7822"/>
          <a:stretch/>
        </p:blipFill>
        <p:spPr>
          <a:xfrm>
            <a:off x="2821680" y="1193835"/>
            <a:ext cx="3957903" cy="1088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008" y="4417724"/>
            <a:ext cx="15621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6586" t="47654"/>
          <a:stretch/>
        </p:blipFill>
        <p:spPr>
          <a:xfrm>
            <a:off x="3203330" y="4798724"/>
            <a:ext cx="2669765" cy="618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4004" y="4151833"/>
            <a:ext cx="4817996" cy="144200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893884" y="1724891"/>
            <a:ext cx="388820" cy="398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ight Arrow 11"/>
          <p:cNvSpPr/>
          <p:nvPr/>
        </p:nvSpPr>
        <p:spPr>
          <a:xfrm>
            <a:off x="5798127" y="4798724"/>
            <a:ext cx="1374986" cy="398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7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COMBINAÇÃO DE ATIVIADE AO ENCERRAR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1342033"/>
            <a:ext cx="9097055" cy="5164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92343" y="1342032"/>
            <a:ext cx="2590066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Ao encerrar a atividade, caso existe uma ação igual planejada para o mesmo dia (+-5 dias), o sistema irá perguntar se já deseja combiná-las.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769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OUTRAS FUNCIONALIDADES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4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ORGANIZAÇÃO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RELATÓRIOS - MAPEAMENTO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9" y="1342033"/>
            <a:ext cx="11134043" cy="4195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9173" y="5415534"/>
            <a:ext cx="406199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Necessário role EXPORT_CUSTOMER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007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RELATÓRIOS - PLANEJAMENTO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1" y="1342033"/>
            <a:ext cx="11160579" cy="4270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1573" y="5829310"/>
            <a:ext cx="406199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Necessário role EXPORT_PLAN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99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REPLICAR CLIENTE PARA REVENDA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1341227"/>
            <a:ext cx="4700506" cy="3417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14" y="2002149"/>
            <a:ext cx="3302948" cy="2095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57" y="1341227"/>
            <a:ext cx="5952629" cy="4335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687" y="5050139"/>
            <a:ext cx="406199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Utilize a função replica cliente para copiar os dados de um cliente para uma outra organização.</a:t>
            </a:r>
            <a:endParaRPr lang="pt-B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453742" y="5802976"/>
            <a:ext cx="595262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 sistema identifica o cliente pelo CNPJ, porém cada organização tem seus dados independentes. Alterne a organização para visualizar os dados de outra organização.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92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	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9387" y="765175"/>
            <a:ext cx="5265449" cy="36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ORGANIZAÇÕES INTERNAS</a:t>
            </a:r>
            <a:endParaRPr lang="pt-BR" dirty="0"/>
          </a:p>
        </p:txBody>
      </p:sp>
      <p:pic>
        <p:nvPicPr>
          <p:cNvPr id="3074" name="Picture 2" descr="http://www.globaltelesat.co.uk/satphone/Iridium-Latin-America-prepay-vouch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209009"/>
            <a:ext cx="4510770" cy="50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5504" y="2658712"/>
            <a:ext cx="69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</a:t>
            </a:r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3377692" y="4970454"/>
            <a:ext cx="109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Argentina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2932079" y="1577165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CAM-CAR</a:t>
            </a:r>
            <a:endParaRPr lang="pt-BR" dirty="0"/>
          </a:p>
        </p:txBody>
      </p:sp>
      <p:sp>
        <p:nvSpPr>
          <p:cNvPr id="6" name="Oval 5"/>
          <p:cNvSpPr/>
          <p:nvPr/>
        </p:nvSpPr>
        <p:spPr>
          <a:xfrm rot="20316526">
            <a:off x="3002973" y="2708381"/>
            <a:ext cx="1215737" cy="1645410"/>
          </a:xfrm>
          <a:prstGeom prst="ellipse">
            <a:avLst/>
          </a:prstGeom>
          <a:solidFill>
            <a:srgbClr val="FFC00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Oval 9"/>
          <p:cNvSpPr/>
          <p:nvPr/>
        </p:nvSpPr>
        <p:spPr>
          <a:xfrm rot="662416">
            <a:off x="2585462" y="4152019"/>
            <a:ext cx="741109" cy="1645410"/>
          </a:xfrm>
          <a:prstGeom prst="ellipse">
            <a:avLst/>
          </a:prstGeom>
          <a:solidFill>
            <a:srgbClr val="FFC00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Oval 10"/>
          <p:cNvSpPr/>
          <p:nvPr/>
        </p:nvSpPr>
        <p:spPr>
          <a:xfrm rot="3580065">
            <a:off x="1877163" y="1585284"/>
            <a:ext cx="903592" cy="1383420"/>
          </a:xfrm>
          <a:prstGeom prst="ellipse">
            <a:avLst/>
          </a:prstGeom>
          <a:solidFill>
            <a:srgbClr val="FFC00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1180077" y="5958489"/>
            <a:ext cx="361670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Organizações Goodyear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Dados compartilhados</a:t>
            </a:r>
            <a:endParaRPr lang="pt-BR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6846883" y="761710"/>
            <a:ext cx="5265449" cy="360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/>
              <a:t>ORGANIZAÇÕES EXTERNAS</a:t>
            </a:r>
            <a:endParaRPr lang="en-US" dirty="0"/>
          </a:p>
        </p:txBody>
      </p:sp>
      <p:pic>
        <p:nvPicPr>
          <p:cNvPr id="14" name="Picture 2" descr="http://www.globaltelesat.co.uk/satphone/Iridium-Latin-America-prepay-vouch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6" t="24809" b="27001"/>
          <a:stretch/>
        </p:blipFill>
        <p:spPr bwMode="auto">
          <a:xfrm>
            <a:off x="6525491" y="1209008"/>
            <a:ext cx="2649682" cy="2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 rot="18681419">
            <a:off x="7991036" y="1832914"/>
            <a:ext cx="587009" cy="888160"/>
          </a:xfrm>
          <a:prstGeom prst="ellipse">
            <a:avLst/>
          </a:prstGeom>
          <a:solidFill>
            <a:srgbClr val="FFC00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Oval 15"/>
          <p:cNvSpPr/>
          <p:nvPr/>
        </p:nvSpPr>
        <p:spPr>
          <a:xfrm rot="2213457">
            <a:off x="7711683" y="2942419"/>
            <a:ext cx="587009" cy="693364"/>
          </a:xfrm>
          <a:prstGeom prst="ellipse">
            <a:avLst/>
          </a:prstGeom>
          <a:solidFill>
            <a:srgbClr val="FFC00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TextBox 16"/>
          <p:cNvSpPr txBox="1"/>
          <p:nvPr/>
        </p:nvSpPr>
        <p:spPr>
          <a:xfrm>
            <a:off x="8406877" y="1652993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 </a:t>
            </a:r>
            <a:r>
              <a:rPr lang="en-US" dirty="0" err="1" smtClean="0"/>
              <a:t>Pneus</a:t>
            </a:r>
            <a:endParaRPr lang="pt-BR" dirty="0"/>
          </a:p>
        </p:txBody>
      </p:sp>
      <p:sp>
        <p:nvSpPr>
          <p:cNvPr id="18" name="TextBox 17"/>
          <p:cNvSpPr txBox="1"/>
          <p:nvPr/>
        </p:nvSpPr>
        <p:spPr>
          <a:xfrm>
            <a:off x="8434585" y="32185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Bellenzier</a:t>
            </a:r>
            <a:endParaRPr lang="pt-BR" dirty="0"/>
          </a:p>
        </p:txBody>
      </p:sp>
      <p:sp>
        <p:nvSpPr>
          <p:cNvPr id="19" name="TextBox 18"/>
          <p:cNvSpPr txBox="1"/>
          <p:nvPr/>
        </p:nvSpPr>
        <p:spPr>
          <a:xfrm>
            <a:off x="6359500" y="3817501"/>
            <a:ext cx="3616706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Distribuidores Goodyear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Nunca visualizam os dados da Goodyear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Podem ou não compartilhar dados com a Goodyear (open/</a:t>
            </a:r>
            <a:r>
              <a:rPr lang="pt-BR" dirty="0" err="1" smtClean="0"/>
              <a:t>closed</a:t>
            </a:r>
            <a:r>
              <a:rPr lang="pt-BR" dirty="0" smtClean="0"/>
              <a:t> data)</a:t>
            </a:r>
            <a:endParaRPr lang="pt-BR" dirty="0"/>
          </a:p>
        </p:txBody>
      </p:sp>
      <p:sp>
        <p:nvSpPr>
          <p:cNvPr id="20" name="TextBox 19"/>
          <p:cNvSpPr txBox="1"/>
          <p:nvPr/>
        </p:nvSpPr>
        <p:spPr>
          <a:xfrm>
            <a:off x="5371877" y="5960151"/>
            <a:ext cx="361670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Admin</a:t>
            </a:r>
            <a:r>
              <a:rPr lang="pt-BR" dirty="0" smtClean="0"/>
              <a:t> ORG – gerência a organização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48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7" grpId="0"/>
      <p:bldP spid="18" grpId="0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	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9387" y="765175"/>
            <a:ext cx="5265449" cy="36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AREAS</a:t>
            </a:r>
            <a:endParaRPr lang="pt-BR" dirty="0"/>
          </a:p>
        </p:txBody>
      </p:sp>
      <p:pic>
        <p:nvPicPr>
          <p:cNvPr id="14" name="Picture 2" descr="http://www.globaltelesat.co.uk/satphone/Iridium-Latin-America-prepay-vouch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6" t="24809" b="27001"/>
          <a:stretch/>
        </p:blipFill>
        <p:spPr bwMode="auto">
          <a:xfrm>
            <a:off x="179387" y="1268220"/>
            <a:ext cx="4873706" cy="48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 rot="1656924">
            <a:off x="2518606" y="4887840"/>
            <a:ext cx="587009" cy="888160"/>
          </a:xfrm>
          <a:prstGeom prst="ellipse">
            <a:avLst/>
          </a:prstGeom>
          <a:solidFill>
            <a:srgbClr val="7030A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Oval 15"/>
          <p:cNvSpPr/>
          <p:nvPr/>
        </p:nvSpPr>
        <p:spPr>
          <a:xfrm rot="2213457">
            <a:off x="2821453" y="2732156"/>
            <a:ext cx="1597499" cy="1400977"/>
          </a:xfrm>
          <a:prstGeom prst="ellipse">
            <a:avLst/>
          </a:prstGeom>
          <a:solidFill>
            <a:srgbClr val="7030A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1816599" y="2138453"/>
            <a:ext cx="72558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Norte</a:t>
            </a:r>
            <a:endParaRPr lang="pt-BR" dirty="0"/>
          </a:p>
        </p:txBody>
      </p:sp>
      <p:sp>
        <p:nvSpPr>
          <p:cNvPr id="19" name="TextBox 18"/>
          <p:cNvSpPr txBox="1"/>
          <p:nvPr/>
        </p:nvSpPr>
        <p:spPr>
          <a:xfrm>
            <a:off x="5778967" y="1218861"/>
            <a:ext cx="5366647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Uma organização é dividida em áreas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Uma área tem 1+ responsáveis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Todo cliente pertence a uma área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Responsável pela área define responsáveis pelos cliente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Responsável pela área pode alterar dados dos 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0" name="Oval 19"/>
          <p:cNvSpPr/>
          <p:nvPr/>
        </p:nvSpPr>
        <p:spPr>
          <a:xfrm rot="2213457">
            <a:off x="1165834" y="2176891"/>
            <a:ext cx="1597499" cy="1400977"/>
          </a:xfrm>
          <a:prstGeom prst="ellipse">
            <a:avLst/>
          </a:prstGeom>
          <a:solidFill>
            <a:srgbClr val="7030A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/>
          <p:cNvSpPr/>
          <p:nvPr/>
        </p:nvSpPr>
        <p:spPr>
          <a:xfrm rot="2213457">
            <a:off x="2056192" y="3152170"/>
            <a:ext cx="900090" cy="1098466"/>
          </a:xfrm>
          <a:prstGeom prst="ellipse">
            <a:avLst/>
          </a:prstGeom>
          <a:solidFill>
            <a:srgbClr val="7030A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/>
          <p:cNvSpPr/>
          <p:nvPr/>
        </p:nvSpPr>
        <p:spPr>
          <a:xfrm rot="1316178">
            <a:off x="2347670" y="4255242"/>
            <a:ext cx="1081037" cy="737750"/>
          </a:xfrm>
          <a:prstGeom prst="ellipse">
            <a:avLst/>
          </a:prstGeom>
          <a:solidFill>
            <a:srgbClr val="7030A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2"/>
          <p:cNvSpPr/>
          <p:nvPr/>
        </p:nvSpPr>
        <p:spPr>
          <a:xfrm rot="1316178">
            <a:off x="2571783" y="3836592"/>
            <a:ext cx="1474458" cy="737750"/>
          </a:xfrm>
          <a:prstGeom prst="ellipse">
            <a:avLst/>
          </a:prstGeom>
          <a:solidFill>
            <a:srgbClr val="7030A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3548452" y="2940923"/>
            <a:ext cx="1046890" cy="369332"/>
          </a:xfrm>
          <a:prstGeom prst="rect">
            <a:avLst/>
          </a:prstGeom>
          <a:solidFill>
            <a:srgbClr val="E7E6E6">
              <a:alpha val="60000"/>
            </a:srgbClr>
          </a:solidFill>
        </p:spPr>
        <p:txBody>
          <a:bodyPr wrap="none" rtlCol="0">
            <a:spAutoFit/>
          </a:bodyPr>
          <a:lstStyle>
            <a:defPPr>
              <a:defRPr lang="pt-BR"/>
            </a:defPPr>
          </a:lstStyle>
          <a:p>
            <a:r>
              <a:rPr lang="en-US" dirty="0" err="1"/>
              <a:t>Nordeste</a:t>
            </a:r>
            <a:endParaRPr lang="pt-BR" dirty="0"/>
          </a:p>
        </p:txBody>
      </p:sp>
      <p:sp>
        <p:nvSpPr>
          <p:cNvPr id="25" name="TextBox 24"/>
          <p:cNvSpPr txBox="1"/>
          <p:nvPr/>
        </p:nvSpPr>
        <p:spPr>
          <a:xfrm>
            <a:off x="1987543" y="3493933"/>
            <a:ext cx="1416093" cy="369332"/>
          </a:xfrm>
          <a:prstGeom prst="rect">
            <a:avLst/>
          </a:prstGeom>
          <a:solidFill>
            <a:srgbClr val="E7E6E6">
              <a:alpha val="60000"/>
            </a:srgbClr>
          </a:solidFill>
        </p:spPr>
        <p:txBody>
          <a:bodyPr wrap="none" rtlCol="0">
            <a:spAutoFit/>
          </a:bodyPr>
          <a:lstStyle>
            <a:defPPr>
              <a:defRPr lang="pt-BR"/>
            </a:defPPr>
          </a:lstStyle>
          <a:p>
            <a:r>
              <a:rPr lang="en-US" dirty="0"/>
              <a:t>Centro </a:t>
            </a:r>
            <a:r>
              <a:rPr lang="en-US" dirty="0" err="1"/>
              <a:t>Oeste</a:t>
            </a:r>
            <a:endParaRPr lang="pt-BR" dirty="0"/>
          </a:p>
        </p:txBody>
      </p:sp>
      <p:sp>
        <p:nvSpPr>
          <p:cNvPr id="26" name="TextBox 25"/>
          <p:cNvSpPr txBox="1"/>
          <p:nvPr/>
        </p:nvSpPr>
        <p:spPr>
          <a:xfrm>
            <a:off x="3230600" y="3971387"/>
            <a:ext cx="1109599" cy="369332"/>
          </a:xfrm>
          <a:prstGeom prst="rect">
            <a:avLst/>
          </a:prstGeom>
          <a:solidFill>
            <a:srgbClr val="E7E6E6">
              <a:alpha val="60000"/>
            </a:srgbClr>
          </a:solidFill>
        </p:spPr>
        <p:txBody>
          <a:bodyPr wrap="none" rtlCol="0">
            <a:spAutoFit/>
          </a:bodyPr>
          <a:lstStyle>
            <a:defPPr>
              <a:defRPr lang="pt-BR"/>
            </a:defPPr>
          </a:lstStyle>
          <a:p>
            <a:r>
              <a:rPr lang="en-US" dirty="0" smtClean="0"/>
              <a:t>Rio Minas</a:t>
            </a:r>
            <a:endParaRPr lang="pt-BR" dirty="0"/>
          </a:p>
        </p:txBody>
      </p:sp>
      <p:sp>
        <p:nvSpPr>
          <p:cNvPr id="27" name="TextBox 26"/>
          <p:cNvSpPr txBox="1"/>
          <p:nvPr/>
        </p:nvSpPr>
        <p:spPr>
          <a:xfrm>
            <a:off x="2417778" y="4384003"/>
            <a:ext cx="1096647" cy="369332"/>
          </a:xfrm>
          <a:prstGeom prst="rect">
            <a:avLst/>
          </a:prstGeom>
          <a:solidFill>
            <a:srgbClr val="E7E6E6">
              <a:alpha val="60000"/>
            </a:srgbClr>
          </a:solidFill>
        </p:spPr>
        <p:txBody>
          <a:bodyPr wrap="none" rtlCol="0">
            <a:spAutoFit/>
          </a:bodyPr>
          <a:lstStyle>
            <a:defPPr>
              <a:defRPr lang="pt-BR"/>
            </a:defPPr>
          </a:lstStyle>
          <a:p>
            <a:r>
              <a:rPr lang="en-US" dirty="0" smtClean="0"/>
              <a:t>São Paulo</a:t>
            </a:r>
            <a:endParaRPr lang="pt-BR" dirty="0"/>
          </a:p>
        </p:txBody>
      </p:sp>
      <p:sp>
        <p:nvSpPr>
          <p:cNvPr id="28" name="TextBox 27"/>
          <p:cNvSpPr txBox="1"/>
          <p:nvPr/>
        </p:nvSpPr>
        <p:spPr>
          <a:xfrm>
            <a:off x="2750512" y="5100679"/>
            <a:ext cx="465192" cy="369332"/>
          </a:xfrm>
          <a:prstGeom prst="rect">
            <a:avLst/>
          </a:prstGeom>
          <a:solidFill>
            <a:srgbClr val="E7E6E6">
              <a:alpha val="60000"/>
            </a:srgbClr>
          </a:solidFill>
        </p:spPr>
        <p:txBody>
          <a:bodyPr wrap="none" rtlCol="0">
            <a:spAutoFit/>
          </a:bodyPr>
          <a:lstStyle>
            <a:defPPr>
              <a:defRPr lang="pt-BR"/>
            </a:defPPr>
          </a:lstStyle>
          <a:p>
            <a:r>
              <a:rPr lang="en-US" dirty="0" err="1" smtClean="0"/>
              <a:t>Sul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48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uma organização interna, todos podem visualizar todos os dados inseridos no sistema;</a:t>
            </a:r>
          </a:p>
          <a:p>
            <a:r>
              <a:rPr lang="pt-BR" dirty="0" smtClean="0"/>
              <a:t>Alterar dados:</a:t>
            </a:r>
          </a:p>
          <a:p>
            <a:pPr lvl="1"/>
            <a:r>
              <a:rPr lang="pt-BR" dirty="0" smtClean="0"/>
              <a:t>Somente reesposáveis por clientes ou por áreas podem alterar dados de clientes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As seguintes funcionalidades necessitam que o usuário tenhas roles específicos, atribuídos pelo administrador da organização.</a:t>
            </a:r>
          </a:p>
          <a:p>
            <a:pPr lvl="1"/>
            <a:r>
              <a:rPr lang="pt-BR" dirty="0" smtClean="0"/>
              <a:t>Criar novos clientes:</a:t>
            </a:r>
          </a:p>
          <a:p>
            <a:pPr lvl="2"/>
            <a:r>
              <a:rPr lang="pt-BR" dirty="0" smtClean="0"/>
              <a:t>Necessário role ADD_CUSTOMER</a:t>
            </a:r>
          </a:p>
          <a:p>
            <a:pPr lvl="1"/>
            <a:r>
              <a:rPr lang="pt-BR" dirty="0" smtClean="0"/>
              <a:t>Exportar dados para Excel</a:t>
            </a:r>
          </a:p>
          <a:p>
            <a:pPr lvl="2"/>
            <a:r>
              <a:rPr lang="pt-BR" dirty="0" smtClean="0"/>
              <a:t>Necessário role EXPORT_CUSTOMER, EXPORT_PLAN, EXPORT_TECH</a:t>
            </a:r>
          </a:p>
          <a:p>
            <a:pPr lvl="1"/>
            <a:r>
              <a:rPr lang="pt-BR" dirty="0" smtClean="0"/>
              <a:t>Criar novos usuários, alterar reesposáveis por áreas, alterar áreas da organização, validar criação de novos pneus, marcas/modelos de veículos:</a:t>
            </a:r>
          </a:p>
          <a:p>
            <a:pPr lvl="2"/>
            <a:r>
              <a:rPr lang="pt-BR" dirty="0" smtClean="0"/>
              <a:t>Necessário role ADMIN_ORG para a organização referida</a:t>
            </a:r>
          </a:p>
          <a:p>
            <a:pPr lvl="1"/>
            <a:r>
              <a:rPr lang="pt-BR" dirty="0" smtClean="0"/>
              <a:t>Alterar dados do sistema, acesso geral a todas as informações de configuração/tradução</a:t>
            </a:r>
          </a:p>
          <a:p>
            <a:pPr lvl="2"/>
            <a:r>
              <a:rPr lang="pt-BR" dirty="0" smtClean="0"/>
              <a:t>Necessário role ADMIN</a:t>
            </a:r>
            <a:endParaRPr lang="pt-BR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ACESSOS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12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827"/>
          <a:stretch/>
        </p:blipFill>
        <p:spPr>
          <a:xfrm>
            <a:off x="96260" y="1298865"/>
            <a:ext cx="2983981" cy="2756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88497"/>
          <a:stretch/>
        </p:blipFill>
        <p:spPr>
          <a:xfrm>
            <a:off x="179512" y="4084243"/>
            <a:ext cx="2900730" cy="227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20332"/>
          <a:stretch/>
        </p:blipFill>
        <p:spPr>
          <a:xfrm>
            <a:off x="100590" y="5609572"/>
            <a:ext cx="2979651" cy="1071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33328"/>
          <a:stretch/>
        </p:blipFill>
        <p:spPr>
          <a:xfrm>
            <a:off x="179512" y="4333266"/>
            <a:ext cx="2900730" cy="13214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4218" y="2913494"/>
            <a:ext cx="361670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Valores dos critérios para classificar frotas como KEY / TARGET</a:t>
            </a:r>
            <a:r>
              <a:rPr lang="pt-BR" dirty="0"/>
              <a:t> </a:t>
            </a:r>
            <a:r>
              <a:rPr lang="pt-BR" dirty="0" smtClean="0"/>
              <a:t>e também como DIRETA / REVENDA.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4218" y="4674108"/>
            <a:ext cx="36167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Áreas da organização e responsáveis.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4218" y="6162047"/>
            <a:ext cx="36167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Definição </a:t>
            </a:r>
            <a:r>
              <a:rPr lang="pt-BR" dirty="0" smtClean="0"/>
              <a:t>TMS para a organização.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730336" y="3241966"/>
            <a:ext cx="59228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ight Arrow 13"/>
          <p:cNvSpPr/>
          <p:nvPr/>
        </p:nvSpPr>
        <p:spPr>
          <a:xfrm>
            <a:off x="3730336" y="4630174"/>
            <a:ext cx="59228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ight Arrow 14"/>
          <p:cNvSpPr/>
          <p:nvPr/>
        </p:nvSpPr>
        <p:spPr>
          <a:xfrm>
            <a:off x="3730336" y="6118113"/>
            <a:ext cx="59228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9387" y="765175"/>
            <a:ext cx="11903022" cy="360363"/>
          </a:xfrm>
        </p:spPr>
        <p:txBody>
          <a:bodyPr/>
          <a:lstStyle/>
          <a:p>
            <a:r>
              <a:rPr lang="en-US" dirty="0" smtClean="0"/>
              <a:t>EXEMPLO DE CONFIGURAÇÃO DE UMA ORGANIZAÇÃO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040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MAPEAMENTO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6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CLIENTES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2746346" y="1311924"/>
            <a:ext cx="77781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FLEET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73950" y="1290784"/>
            <a:ext cx="230873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DEALER / RETREADER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925" y="1867642"/>
            <a:ext cx="5402502" cy="4377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8" y="1867642"/>
            <a:ext cx="5982686" cy="4377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1671" y="5784991"/>
            <a:ext cx="536664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Todo cliente pertence a uma área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Um cliente tem 1+ responsáveis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CNPJ identifica o cliente</a:t>
            </a:r>
            <a:endParaRPr lang="pt-BR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58784" y="2457574"/>
            <a:ext cx="5608616" cy="280555"/>
          </a:xfrm>
          <a:prstGeom prst="rect">
            <a:avLst/>
          </a:prstGeom>
          <a:solidFill>
            <a:srgbClr val="FFCC0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269669" y="3677763"/>
            <a:ext cx="1953985" cy="280555"/>
          </a:xfrm>
          <a:prstGeom prst="rect">
            <a:avLst/>
          </a:prstGeom>
          <a:solidFill>
            <a:srgbClr val="FFCC0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6385957" y="2462894"/>
            <a:ext cx="4960916" cy="280555"/>
          </a:xfrm>
          <a:prstGeom prst="rect">
            <a:avLst/>
          </a:prstGeom>
          <a:solidFill>
            <a:srgbClr val="FFCC0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6396842" y="3683083"/>
            <a:ext cx="1728333" cy="280555"/>
          </a:xfrm>
          <a:prstGeom prst="rect">
            <a:avLst/>
          </a:prstGeom>
          <a:solidFill>
            <a:srgbClr val="FFCC0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E4CE7E-EFD4-405F-9C45-40FD6F2ACABF}" vid="{17680ACD-87AE-4C87-93F4-D9EA1277C84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72CFF98F965E49A76C792F6C8CBB30" ma:contentTypeVersion="0" ma:contentTypeDescription="Create a new document." ma:contentTypeScope="" ma:versionID="3823c3988e2ebeb7ca82fa241d89c4d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8D1F30-BB04-4743-9F38-6AD8EFC25CD8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699DDC6-6FC4-4499-A144-4FD7EE3BC2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6C6EDF-AD50-4E4B-9B24-7C2345062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novo_moderno_barra%20superior_WW</Template>
  <TotalTime>814</TotalTime>
  <Words>1010</Words>
  <Application>Microsoft Office PowerPoint</Application>
  <PresentationFormat>Widescreen</PresentationFormat>
  <Paragraphs>182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Office Theme</vt:lpstr>
      <vt:lpstr>PowerPoint Presentation</vt:lpstr>
      <vt:lpstr>FIELD FORCE</vt:lpstr>
      <vt:lpstr>ORGANIZAÇÃO</vt:lpstr>
      <vt:lpstr>FIELD FORCE </vt:lpstr>
      <vt:lpstr>FIELD FORCE </vt:lpstr>
      <vt:lpstr>FIELD FORCE</vt:lpstr>
      <vt:lpstr>FIELD FORCE</vt:lpstr>
      <vt:lpstr>MAPEAMENTO</vt:lpstr>
      <vt:lpstr>FIELD FORCE</vt:lpstr>
      <vt:lpstr>FIELD FORCE</vt:lpstr>
      <vt:lpstr>FIELD FORCE</vt:lpstr>
      <vt:lpstr>FIELD FORCE</vt:lpstr>
      <vt:lpstr>FIELD FORCE</vt:lpstr>
      <vt:lpstr>SELEÇÃO</vt:lpstr>
      <vt:lpstr>FIELD FORCE</vt:lpstr>
      <vt:lpstr>PLANEJAMENTO</vt:lpstr>
      <vt:lpstr>FIELD FORCE</vt:lpstr>
      <vt:lpstr>FIELD FORCE</vt:lpstr>
      <vt:lpstr>FIELD FORCE</vt:lpstr>
      <vt:lpstr>FIELD FORCE</vt:lpstr>
      <vt:lpstr>FIELD FORCE</vt:lpstr>
      <vt:lpstr>FIELD FORCE</vt:lpstr>
      <vt:lpstr>FIELD FORCE</vt:lpstr>
      <vt:lpstr>FIELD FORCE</vt:lpstr>
      <vt:lpstr>EXECUÇÃO</vt:lpstr>
      <vt:lpstr>FIELD FORCE</vt:lpstr>
      <vt:lpstr>FIELD FORCE</vt:lpstr>
      <vt:lpstr>FIELD FORCE</vt:lpstr>
      <vt:lpstr>OUTRAS FUNCIONALIDADES</vt:lpstr>
      <vt:lpstr>FIELD FORCE</vt:lpstr>
      <vt:lpstr>FIELD FORCE</vt:lpstr>
      <vt:lpstr>FIELD FORCE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FORCE - Revendas</dc:title>
  <dc:creator>Gustavo Mendes</dc:creator>
  <cp:lastModifiedBy>Gustavo Mendes</cp:lastModifiedBy>
  <cp:revision>81</cp:revision>
  <dcterms:created xsi:type="dcterms:W3CDTF">2015-05-11T17:21:18Z</dcterms:created>
  <dcterms:modified xsi:type="dcterms:W3CDTF">2015-06-01T11:45:43Z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0x010100A072CFF98F965E49A76C792F6C8CBB30</vt:lpwstr>
  </property>
</Properties>
</file>